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82" r:id="rId18"/>
    <p:sldId id="276" r:id="rId19"/>
    <p:sldId id="277" r:id="rId20"/>
    <p:sldId id="278" r:id="rId21"/>
    <p:sldId id="279" r:id="rId22"/>
    <p:sldId id="280" r:id="rId23"/>
    <p:sldId id="281" r:id="rId24"/>
  </p:sldIdLst>
  <p:sldSz cx="18288000" cy="10287000"/>
  <p:notesSz cx="6858000" cy="9144000"/>
  <p:embeddedFontLst>
    <p:embeddedFont>
      <p:font typeface="Open Sans 1" panose="020B0604020202020204" charset="0"/>
      <p:regular r:id="rId25"/>
    </p:embeddedFont>
    <p:embeddedFont>
      <p:font typeface="Open Sans 1 Bold" panose="020B0604020202020204" charset="0"/>
      <p:regular r:id="rId26"/>
    </p:embeddedFont>
    <p:embeddedFont>
      <p:font typeface="Open Sans 1 Light" panose="020B0604020202020204" charset="0"/>
      <p:regular r:id="rId27"/>
    </p:embeddedFont>
    <p:embeddedFont>
      <p:font typeface="Open Sans 2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6C3F64-7905-4B64-BB41-8C8A92C94075}" v="1" dt="2026-06-24T13:27:19.377"/>
    <p1510:client id="{908B3643-3913-4DE7-A505-6E639BD6C9D1}" v="2" dt="2026-06-24T14:11:10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2110062"/>
            <a:ext cx="1905000" cy="2205197"/>
          </a:xfrm>
          <a:custGeom>
            <a:avLst/>
            <a:gdLst/>
            <a:ahLst/>
            <a:cxnLst/>
            <a:rect l="l" t="t" r="r" b="b"/>
            <a:pathLst>
              <a:path w="3521392" h="3387579">
                <a:moveTo>
                  <a:pt x="0" y="0"/>
                </a:moveTo>
                <a:lnTo>
                  <a:pt x="3521392" y="0"/>
                </a:lnTo>
                <a:lnTo>
                  <a:pt x="3521392" y="3387579"/>
                </a:lnTo>
                <a:lnTo>
                  <a:pt x="0" y="338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4648200" y="2740166"/>
            <a:ext cx="5943600" cy="1488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24"/>
              </a:lnSpc>
            </a:pPr>
            <a:r>
              <a:rPr lang="en-US" sz="3600" b="1" dirty="0">
                <a:solidFill>
                  <a:srgbClr val="19191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Conseil municipal </a:t>
            </a:r>
          </a:p>
          <a:p>
            <a:pPr algn="l">
              <a:lnSpc>
                <a:spcPts val="6024"/>
              </a:lnSpc>
            </a:pPr>
            <a:r>
              <a:rPr lang="en-US" sz="3600" b="1" dirty="0">
                <a:solidFill>
                  <a:srgbClr val="191919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26 JUIN 2026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6781800" y="0"/>
            <a:ext cx="11715948" cy="10636644"/>
          </a:xfrm>
          <a:custGeom>
            <a:avLst/>
            <a:gdLst/>
            <a:ahLst/>
            <a:cxnLst/>
            <a:rect l="l" t="t" r="r" b="b"/>
            <a:pathLst>
              <a:path w="11715948" h="10636644">
                <a:moveTo>
                  <a:pt x="11715948" y="0"/>
                </a:moveTo>
                <a:lnTo>
                  <a:pt x="0" y="0"/>
                </a:lnTo>
                <a:lnTo>
                  <a:pt x="0" y="10636644"/>
                </a:lnTo>
                <a:lnTo>
                  <a:pt x="11715948" y="10636644"/>
                </a:lnTo>
                <a:lnTo>
                  <a:pt x="11715948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l="-11335" r="-2472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76200" y="342900"/>
            <a:ext cx="17830800" cy="1404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92"/>
              </a:lnSpc>
            </a:pPr>
            <a:r>
              <a:rPr lang="en-US" sz="3200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COMPETENCE DECHETS : RAPPORT SUR LE PRIX ET LA QUALITE DE SERVICE  (RPQS)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522B9EC-E4D0-E14C-DA77-EF83B8726BC2}"/>
              </a:ext>
            </a:extLst>
          </p:cNvPr>
          <p:cNvSpPr/>
          <p:nvPr/>
        </p:nvSpPr>
        <p:spPr>
          <a:xfrm>
            <a:off x="685800" y="4678062"/>
            <a:ext cx="3657600" cy="5384556"/>
          </a:xfrm>
          <a:custGeom>
            <a:avLst/>
            <a:gdLst/>
            <a:ahLst/>
            <a:cxnLst/>
            <a:rect l="l" t="t" r="r" b="b"/>
            <a:pathLst>
              <a:path w="6463333" h="9135453">
                <a:moveTo>
                  <a:pt x="0" y="0"/>
                </a:moveTo>
                <a:lnTo>
                  <a:pt x="6463333" y="0"/>
                </a:lnTo>
                <a:lnTo>
                  <a:pt x="6463333" y="9135452"/>
                </a:lnTo>
                <a:lnTo>
                  <a:pt x="0" y="9135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964885" cy="12602822"/>
            <a:chOff x="812800" y="-254000"/>
            <a:chExt cx="27953181" cy="16803763"/>
          </a:xfrm>
        </p:grpSpPr>
        <p:sp>
          <p:nvSpPr>
            <p:cNvPr id="3" name="Freeform 3"/>
            <p:cNvSpPr/>
            <p:nvPr/>
          </p:nvSpPr>
          <p:spPr>
            <a:xfrm>
              <a:off x="812800" y="-254000"/>
              <a:ext cx="25015559" cy="14646231"/>
            </a:xfrm>
            <a:custGeom>
              <a:avLst/>
              <a:gdLst/>
              <a:ahLst/>
              <a:cxnLst/>
              <a:rect l="l" t="t" r="r" b="b"/>
              <a:pathLst>
                <a:path w="25015559" h="14646231">
                  <a:moveTo>
                    <a:pt x="0" y="0"/>
                  </a:moveTo>
                  <a:lnTo>
                    <a:pt x="25015559" y="0"/>
                  </a:lnTo>
                  <a:lnTo>
                    <a:pt x="25015559" y="14646231"/>
                  </a:lnTo>
                  <a:lnTo>
                    <a:pt x="0" y="14646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8758"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0076618" y="10874216"/>
              <a:ext cx="8689363" cy="5675547"/>
              <a:chOff x="0" y="0"/>
              <a:chExt cx="812800" cy="53088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5308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088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530889"/>
                    </a:lnTo>
                    <a:lnTo>
                      <a:pt x="0" y="5308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559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77244" y="1425875"/>
            <a:ext cx="6733349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249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PARTIE 3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94340" y="3362884"/>
            <a:ext cx="1169931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5"/>
              </a:lnSpc>
            </a:pPr>
            <a:r>
              <a:rPr lang="en-US" sz="7500" spc="44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GESTION DES DÉCHÈTERIES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536" y="260263"/>
            <a:ext cx="1659498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3 :</a:t>
            </a:r>
          </a:p>
        </p:txBody>
      </p:sp>
      <p:sp>
        <p:nvSpPr>
          <p:cNvPr id="3" name="Freeform 3"/>
          <p:cNvSpPr/>
          <p:nvPr/>
        </p:nvSpPr>
        <p:spPr>
          <a:xfrm>
            <a:off x="488952" y="3065514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6" y="0"/>
                </a:lnTo>
                <a:lnTo>
                  <a:pt x="1079496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416309" y="3194878"/>
            <a:ext cx="11157783" cy="486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4"/>
              </a:lnSpc>
            </a:pPr>
            <a:r>
              <a:rPr lang="en-US" sz="387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        Exploitation de 2 déchèteries</a:t>
            </a:r>
          </a:p>
          <a:p>
            <a:pPr algn="just">
              <a:lnSpc>
                <a:spcPts val="1911"/>
              </a:lnSpc>
            </a:pPr>
            <a:endParaRPr lang="en-US" sz="387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just">
              <a:lnSpc>
                <a:spcPts val="4039"/>
              </a:lnSpc>
            </a:pPr>
            <a:endParaRPr lang="en-US" sz="387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à Entre-deux-Guiers : </a:t>
            </a:r>
            <a:r>
              <a:rPr lang="en-US" sz="3338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régie en haut de quai, marché avec Lely Environnement pour l’exploitation du bas de quai.</a:t>
            </a:r>
          </a:p>
          <a:p>
            <a:pPr algn="just">
              <a:lnSpc>
                <a:spcPts val="4039"/>
              </a:lnSpc>
            </a:pPr>
            <a:endParaRPr lang="en-US" sz="3338">
              <a:solidFill>
                <a:srgbClr val="19191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à Saint-Pierre-d’Entremont (38) : </a:t>
            </a:r>
            <a:r>
              <a:rPr lang="en-US" sz="3338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régie en haut de quai, marché avec Lely Environnement et Trialp pour l’exploitation du bas de quai.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316781" y="311033"/>
            <a:ext cx="8804381" cy="941416"/>
            <a:chOff x="0" y="0"/>
            <a:chExt cx="7839075" cy="838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39075" cy="838200"/>
            </a:xfrm>
            <a:custGeom>
              <a:avLst/>
              <a:gdLst/>
              <a:ahLst/>
              <a:cxnLst/>
              <a:rect l="l" t="t" r="r" b="b"/>
              <a:pathLst>
                <a:path w="7839075" h="838200">
                  <a:moveTo>
                    <a:pt x="0" y="0"/>
                  </a:moveTo>
                  <a:lnTo>
                    <a:pt x="0" y="838200"/>
                  </a:lnTo>
                  <a:lnTo>
                    <a:pt x="7839075" y="838200"/>
                  </a:lnTo>
                  <a:lnTo>
                    <a:pt x="7839075" y="0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12316781" y="5626224"/>
            <a:ext cx="7531068" cy="6129548"/>
          </a:xfrm>
          <a:custGeom>
            <a:avLst/>
            <a:gdLst/>
            <a:ahLst/>
            <a:cxnLst/>
            <a:rect l="l" t="t" r="r" b="b"/>
            <a:pathLst>
              <a:path w="7531068" h="6129548">
                <a:moveTo>
                  <a:pt x="0" y="0"/>
                </a:moveTo>
                <a:lnTo>
                  <a:pt x="7531068" y="0"/>
                </a:lnTo>
                <a:lnTo>
                  <a:pt x="7531068" y="6129548"/>
                </a:lnTo>
                <a:lnTo>
                  <a:pt x="0" y="612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6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2707058" y="1601629"/>
            <a:ext cx="5858972" cy="347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7"/>
              </a:lnSpc>
            </a:pPr>
            <a:r>
              <a:rPr lang="en-US" sz="449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57 230 passages/an</a:t>
            </a:r>
          </a:p>
          <a:p>
            <a:pPr algn="l">
              <a:lnSpc>
                <a:spcPts val="2790"/>
              </a:lnSpc>
            </a:pPr>
            <a:endParaRPr lang="en-US" sz="449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6277"/>
              </a:lnSpc>
            </a:pPr>
            <a:r>
              <a:rPr lang="en-US" sz="449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7 195 T de déchets déposées en 2025</a:t>
            </a:r>
          </a:p>
          <a:p>
            <a:pPr algn="l">
              <a:lnSpc>
                <a:spcPts val="6277"/>
              </a:lnSpc>
            </a:pPr>
            <a:endParaRPr lang="en-US" sz="449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27121" y="8524295"/>
            <a:ext cx="9646971" cy="117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2"/>
              </a:lnSpc>
            </a:pPr>
            <a:r>
              <a:rPr lang="en-US" sz="3877" b="1" spc="-13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Mise  en place d’un système de contrôle d’accès en 2026</a:t>
            </a:r>
          </a:p>
        </p:txBody>
      </p:sp>
      <p:sp>
        <p:nvSpPr>
          <p:cNvPr id="10" name="Freeform 10"/>
          <p:cNvSpPr/>
          <p:nvPr/>
        </p:nvSpPr>
        <p:spPr>
          <a:xfrm>
            <a:off x="495536" y="8563823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488952" y="1133475"/>
            <a:ext cx="6347146" cy="124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5250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Déchèteries intercommunales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9564" y="901741"/>
            <a:ext cx="10259075" cy="9553764"/>
          </a:xfrm>
          <a:custGeom>
            <a:avLst/>
            <a:gdLst/>
            <a:ahLst/>
            <a:cxnLst/>
            <a:rect l="l" t="t" r="r" b="b"/>
            <a:pathLst>
              <a:path w="10259075" h="9553764">
                <a:moveTo>
                  <a:pt x="0" y="0"/>
                </a:moveTo>
                <a:lnTo>
                  <a:pt x="10259075" y="0"/>
                </a:lnTo>
                <a:lnTo>
                  <a:pt x="10259075" y="9553763"/>
                </a:lnTo>
                <a:lnTo>
                  <a:pt x="0" y="9553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5768804" y="77442"/>
            <a:ext cx="7436190" cy="49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8"/>
              </a:lnSpc>
              <a:spcBef>
                <a:spcPct val="0"/>
              </a:spcBef>
            </a:pPr>
            <a:r>
              <a:rPr lang="en-US" sz="2927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Répartition flux de déchèteries en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5649102" cy="10287000"/>
          </a:xfrm>
          <a:custGeom>
            <a:avLst/>
            <a:gdLst/>
            <a:ahLst/>
            <a:cxnLst/>
            <a:rect l="l" t="t" r="r" b="b"/>
            <a:pathLst>
              <a:path w="15649102" h="10287000">
                <a:moveTo>
                  <a:pt x="0" y="0"/>
                </a:moveTo>
                <a:lnTo>
                  <a:pt x="15649102" y="0"/>
                </a:lnTo>
                <a:lnTo>
                  <a:pt x="156491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19" b="-447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6708744" y="392996"/>
            <a:ext cx="7436190" cy="49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8"/>
              </a:lnSpc>
              <a:spcBef>
                <a:spcPct val="0"/>
              </a:spcBef>
            </a:pPr>
            <a:r>
              <a:rPr lang="en-US" sz="2927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Répartition flux de déchèteries en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77244" y="1425875"/>
            <a:ext cx="6733349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249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PARTIE 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94340" y="3362884"/>
            <a:ext cx="1169931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5"/>
              </a:lnSpc>
            </a:pPr>
            <a:r>
              <a:rPr lang="en-US" sz="7500" spc="44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PREVENTION ET COMMUNICATION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16309" y="3350412"/>
            <a:ext cx="7839075" cy="838200"/>
            <a:chOff x="0" y="0"/>
            <a:chExt cx="7839075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39075" cy="838200"/>
            </a:xfrm>
            <a:custGeom>
              <a:avLst/>
              <a:gdLst/>
              <a:ahLst/>
              <a:cxnLst/>
              <a:rect l="l" t="t" r="r" b="b"/>
              <a:pathLst>
                <a:path w="7839075" h="838200">
                  <a:moveTo>
                    <a:pt x="0" y="0"/>
                  </a:moveTo>
                  <a:lnTo>
                    <a:pt x="0" y="838200"/>
                  </a:lnTo>
                  <a:lnTo>
                    <a:pt x="7839075" y="838200"/>
                  </a:lnTo>
                  <a:lnTo>
                    <a:pt x="7839075" y="0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Freeform 4"/>
          <p:cNvSpPr/>
          <p:nvPr/>
        </p:nvSpPr>
        <p:spPr>
          <a:xfrm>
            <a:off x="10463009" y="733410"/>
            <a:ext cx="6417125" cy="6072204"/>
          </a:xfrm>
          <a:custGeom>
            <a:avLst/>
            <a:gdLst/>
            <a:ahLst/>
            <a:cxnLst/>
            <a:rect l="l" t="t" r="r" b="b"/>
            <a:pathLst>
              <a:path w="6417125" h="6072204">
                <a:moveTo>
                  <a:pt x="0" y="0"/>
                </a:moveTo>
                <a:lnTo>
                  <a:pt x="6417125" y="0"/>
                </a:lnTo>
                <a:lnTo>
                  <a:pt x="6417125" y="6072204"/>
                </a:lnTo>
                <a:lnTo>
                  <a:pt x="0" y="60722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735735" y="3365606"/>
            <a:ext cx="6587833" cy="65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7"/>
              </a:lnSpc>
            </a:pPr>
            <a:r>
              <a:rPr lang="en-US" sz="3812" b="1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D’après vous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4979187"/>
            <a:ext cx="12764913" cy="464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4212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Quel est le rôle de la Communauté de Communes dans la prévention des déchets ?</a:t>
            </a:r>
          </a:p>
          <a:p>
            <a:pPr algn="l">
              <a:lnSpc>
                <a:spcPts val="4019"/>
              </a:lnSpc>
            </a:pPr>
            <a:endParaRPr lang="en-US" sz="4212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4212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Avez-vous déjà suivi des formations proposées par le service déchets ?</a:t>
            </a:r>
          </a:p>
          <a:p>
            <a:pPr algn="l">
              <a:lnSpc>
                <a:spcPts val="4019"/>
              </a:lnSpc>
            </a:pPr>
            <a:endParaRPr lang="en-US" sz="4212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4212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Quel public visé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6309" y="291983"/>
            <a:ext cx="1943889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4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309" y="1123950"/>
            <a:ext cx="6347146" cy="136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2"/>
              </a:lnSpc>
            </a:pPr>
            <a:r>
              <a:rPr lang="en-US" sz="5250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Prévention et communication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953E9-FB20-7AC6-8FC5-033F541D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87803A9-A858-EF6F-97CD-DB49E0382B9F}"/>
              </a:ext>
            </a:extLst>
          </p:cNvPr>
          <p:cNvGrpSpPr>
            <a:grpSpLocks noChangeAspect="1"/>
          </p:cNvGrpSpPr>
          <p:nvPr/>
        </p:nvGrpSpPr>
        <p:grpSpPr>
          <a:xfrm>
            <a:off x="416309" y="2678888"/>
            <a:ext cx="9261091" cy="838200"/>
            <a:chOff x="0" y="0"/>
            <a:chExt cx="7839075" cy="838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DE8F83-AD22-D8AB-3AA3-E4C01EAF5FBA}"/>
                </a:ext>
              </a:extLst>
            </p:cNvPr>
            <p:cNvSpPr/>
            <p:nvPr/>
          </p:nvSpPr>
          <p:spPr>
            <a:xfrm>
              <a:off x="0" y="0"/>
              <a:ext cx="7839075" cy="838200"/>
            </a:xfrm>
            <a:custGeom>
              <a:avLst/>
              <a:gdLst/>
              <a:ahLst/>
              <a:cxnLst/>
              <a:rect l="l" t="t" r="r" b="b"/>
              <a:pathLst>
                <a:path w="7839075" h="838200">
                  <a:moveTo>
                    <a:pt x="0" y="0"/>
                  </a:moveTo>
                  <a:lnTo>
                    <a:pt x="0" y="838200"/>
                  </a:lnTo>
                  <a:lnTo>
                    <a:pt x="7839075" y="838200"/>
                  </a:lnTo>
                  <a:lnTo>
                    <a:pt x="7839075" y="0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8C02572B-628F-6F17-7012-D5B13CBED6E3}"/>
              </a:ext>
            </a:extLst>
          </p:cNvPr>
          <p:cNvSpPr txBox="1"/>
          <p:nvPr/>
        </p:nvSpPr>
        <p:spPr>
          <a:xfrm>
            <a:off x="762000" y="2675168"/>
            <a:ext cx="6587833" cy="65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7"/>
              </a:lnSpc>
            </a:pPr>
            <a:r>
              <a:rPr lang="en-US" sz="3812" b="1" dirty="0" err="1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Où</a:t>
            </a:r>
            <a:r>
              <a:rPr lang="en-US" sz="3812" b="1" dirty="0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812" b="1" dirty="0" err="1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</a:t>
            </a:r>
            <a:r>
              <a:rPr lang="en-US" sz="3812" b="1" dirty="0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812" b="1" dirty="0" err="1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sommes</a:t>
            </a:r>
            <a:r>
              <a:rPr lang="en-US" sz="3812" b="1" dirty="0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-nous ?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0440C2D-12BA-F114-9BDF-00754D8059E8}"/>
              </a:ext>
            </a:extLst>
          </p:cNvPr>
          <p:cNvSpPr txBox="1"/>
          <p:nvPr/>
        </p:nvSpPr>
        <p:spPr>
          <a:xfrm>
            <a:off x="-304800" y="4057112"/>
            <a:ext cx="12764913" cy="773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Nous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produisons</a:t>
            </a: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563 kg/habitant/an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dont</a:t>
            </a: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...197 kg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d’ordures</a:t>
            </a: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ménagères</a:t>
            </a:r>
            <a:endParaRPr lang="en-US" sz="3200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... 29 kg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d’emballages</a:t>
            </a: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et papiers</a:t>
            </a: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… 41 kg de verre</a:t>
            </a: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… et 296 kg de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dépôts</a:t>
            </a: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</a:t>
            </a:r>
            <a:r>
              <a:rPr lang="en-US" sz="32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2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déchèterie</a:t>
            </a:r>
            <a:endParaRPr lang="en-US" sz="3200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454743" lvl="1" algn="l">
              <a:lnSpc>
                <a:spcPts val="5813"/>
              </a:lnSpc>
            </a:pP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 rapport à la region AURA, </a:t>
            </a:r>
            <a:r>
              <a:rPr lang="en-US" sz="3200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c’est</a:t>
            </a: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:</a:t>
            </a: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16 kg de plus </a:t>
            </a:r>
            <a:r>
              <a:rPr lang="en-US" sz="3200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d’ordures</a:t>
            </a: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200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ménagères</a:t>
            </a:r>
            <a:endParaRPr lang="en-US" sz="3200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30 kg de </a:t>
            </a:r>
            <a:r>
              <a:rPr lang="en-US" sz="3200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moins</a:t>
            </a: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200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d’emballages</a:t>
            </a:r>
            <a:r>
              <a:rPr lang="en-US" sz="3200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et papiers</a:t>
            </a:r>
          </a:p>
          <a:p>
            <a:pPr marL="909486" lvl="1" indent="-454743" algn="l">
              <a:lnSpc>
                <a:spcPts val="5813"/>
              </a:lnSpc>
              <a:buFont typeface="Arial"/>
              <a:buChar char="•"/>
            </a:pPr>
            <a:endParaRPr lang="en-US" sz="3200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4019"/>
              </a:lnSpc>
            </a:pPr>
            <a:endParaRPr lang="en-US" sz="4212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4019"/>
              </a:lnSpc>
            </a:pPr>
            <a:endParaRPr lang="en-US" sz="4212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B77F943-9BCE-2E7B-A55D-B48B578B139D}"/>
              </a:ext>
            </a:extLst>
          </p:cNvPr>
          <p:cNvSpPr txBox="1"/>
          <p:nvPr/>
        </p:nvSpPr>
        <p:spPr>
          <a:xfrm>
            <a:off x="416309" y="291983"/>
            <a:ext cx="1943889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4 :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F1E6818-E235-39F0-7C5B-9DC4B69D4913}"/>
              </a:ext>
            </a:extLst>
          </p:cNvPr>
          <p:cNvSpPr txBox="1"/>
          <p:nvPr/>
        </p:nvSpPr>
        <p:spPr>
          <a:xfrm>
            <a:off x="403798" y="1305168"/>
            <a:ext cx="10059211" cy="68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02"/>
              </a:lnSpc>
            </a:pPr>
            <a:r>
              <a:rPr lang="en-US" sz="5250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Prévention</a:t>
            </a:r>
            <a:r>
              <a:rPr lang="en-US" sz="5250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427582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492" y="2034590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577767" y="720140"/>
            <a:ext cx="1166942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0"/>
              </a:lnSpc>
            </a:pPr>
            <a:r>
              <a:rPr lang="en-US" sz="5250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Prévention et communication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7767" y="243249"/>
            <a:ext cx="1738935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4 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36736" y="2226723"/>
            <a:ext cx="7437653" cy="67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6"/>
              </a:lnSpc>
              <a:spcBef>
                <a:spcPct val="0"/>
              </a:spcBef>
            </a:pPr>
            <a:r>
              <a:rPr lang="en-US" sz="3990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Le PLPDMA, à quoi ça sert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7728" y="3533187"/>
            <a:ext cx="16481572" cy="56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554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Adopté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lors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du conseil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communautaire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 mars dernier, le PLPDMA est un document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réglementaire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fixant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un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projet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d’actions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prévention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des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déchets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sur le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territoire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 la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collectivité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  <a:p>
            <a:pPr algn="just">
              <a:lnSpc>
                <a:spcPts val="4554"/>
              </a:lnSpc>
            </a:pPr>
            <a:endParaRPr lang="en-US" sz="33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12470" lvl="1" indent="-356235" algn="just">
              <a:lnSpc>
                <a:spcPts val="4554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Il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détaille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les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objectifs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prévention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des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déchets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et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définit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les actions et moyens à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mettre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en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œuvre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pour les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atteindre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  <a:p>
            <a:pPr algn="just">
              <a:lnSpc>
                <a:spcPts val="4554"/>
              </a:lnSpc>
            </a:pPr>
            <a:endParaRPr lang="en-US" sz="33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12470" lvl="1" indent="-356235" algn="just">
              <a:lnSpc>
                <a:spcPts val="4554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Il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consiste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à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mettre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en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œuvre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par les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acteurs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d’un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territoire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donné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un ensemble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d’actions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visant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à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atteindre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les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objectifs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définis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à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l’issue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du diagnostic du </a:t>
            </a:r>
            <a:r>
              <a:rPr lang="en-US" sz="33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territoire</a:t>
            </a:r>
            <a:r>
              <a:rPr lang="en-US" sz="33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492" y="2034590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2513896" y="290874"/>
            <a:ext cx="5556345" cy="7859045"/>
          </a:xfrm>
          <a:custGeom>
            <a:avLst/>
            <a:gdLst/>
            <a:ahLst/>
            <a:cxnLst/>
            <a:rect l="l" t="t" r="r" b="b"/>
            <a:pathLst>
              <a:path w="5556345" h="7859045">
                <a:moveTo>
                  <a:pt x="0" y="0"/>
                </a:moveTo>
                <a:lnTo>
                  <a:pt x="5556345" y="0"/>
                </a:lnTo>
                <a:lnTo>
                  <a:pt x="5556345" y="7859046"/>
                </a:lnTo>
                <a:lnTo>
                  <a:pt x="0" y="78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577767" y="854761"/>
            <a:ext cx="1166942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0"/>
              </a:lnSpc>
            </a:pPr>
            <a:r>
              <a:rPr lang="en-US" sz="5250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Prévention et communication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7767" y="243249"/>
            <a:ext cx="1738935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4 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6736" y="2226723"/>
            <a:ext cx="7437653" cy="67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6"/>
              </a:lnSpc>
              <a:spcBef>
                <a:spcPct val="0"/>
              </a:spcBef>
            </a:pPr>
            <a:r>
              <a:rPr lang="en-US" sz="3990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Sensibilisation et formation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1492" y="3390312"/>
            <a:ext cx="11232862" cy="75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3" lvl="1" indent="-356237" algn="just">
              <a:lnSpc>
                <a:spcPts val="4603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ateliers de sensibilisation </a:t>
            </a:r>
            <a:r>
              <a:rPr lang="en-US" sz="33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organisés toute l’année par le service déchets pour </a:t>
            </a:r>
            <a:r>
              <a:rPr lang="en-US" sz="33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encourager le tri sélectif</a:t>
            </a:r>
            <a:r>
              <a:rPr lang="en-US" sz="33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et réduire la production de déchets à la source (animations scolaires, participation à des évènements...).</a:t>
            </a:r>
          </a:p>
          <a:p>
            <a:pPr algn="just">
              <a:lnSpc>
                <a:spcPts val="4603"/>
              </a:lnSpc>
            </a:pPr>
            <a:endParaRPr lang="en-US" sz="33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12473" lvl="1" indent="-356237" algn="just">
              <a:lnSpc>
                <a:spcPts val="4603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formations gratuites </a:t>
            </a:r>
            <a:r>
              <a:rPr lang="en-US" sz="33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des habitants aux techniques de compostage, à la gestion in situ des déchets verts, à la mise en place de toilettes sèches, au lombricompostage...</a:t>
            </a:r>
          </a:p>
          <a:p>
            <a:pPr algn="just">
              <a:lnSpc>
                <a:spcPts val="4603"/>
              </a:lnSpc>
            </a:pPr>
            <a:endParaRPr lang="en-US" sz="33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12473" lvl="1" indent="-356237" algn="just">
              <a:lnSpc>
                <a:spcPts val="4603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versement d’une subvention à l’achat de broyeurs</a:t>
            </a:r>
            <a:r>
              <a:rPr lang="en-US" sz="33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à végétaux aux particuliers du territoire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4783"/>
            <a:ext cx="9401346" cy="10553184"/>
            <a:chOff x="0" y="0"/>
            <a:chExt cx="2476075" cy="27794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6075" cy="2779439"/>
            </a:xfrm>
            <a:custGeom>
              <a:avLst/>
              <a:gdLst/>
              <a:ahLst/>
              <a:cxnLst/>
              <a:rect l="l" t="t" r="r" b="b"/>
              <a:pathLst>
                <a:path w="2476075" h="2779439">
                  <a:moveTo>
                    <a:pt x="0" y="0"/>
                  </a:moveTo>
                  <a:lnTo>
                    <a:pt x="2476075" y="0"/>
                  </a:lnTo>
                  <a:lnTo>
                    <a:pt x="2476075" y="2779439"/>
                  </a:lnTo>
                  <a:lnTo>
                    <a:pt x="0" y="2779439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476075" cy="2788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60405" y="3846124"/>
            <a:ext cx="6720865" cy="100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2"/>
              </a:lnSpc>
            </a:pPr>
            <a:r>
              <a:rPr lang="en-US" sz="290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3 : Gestion des déchèteries intercommunales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60405" y="981075"/>
            <a:ext cx="6626307" cy="48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2"/>
              </a:lnSpc>
            </a:pPr>
            <a:r>
              <a:rPr lang="en-US" sz="290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1 : Compétences et statuts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34711" y="962056"/>
            <a:ext cx="6073521" cy="27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23"/>
              </a:lnSpc>
            </a:pPr>
            <a:r>
              <a:rPr lang="en-US" sz="11124" b="1">
                <a:solidFill>
                  <a:srgbClr val="EBEBE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ORDRE DU JOUR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0405" y="2138444"/>
            <a:ext cx="6720865" cy="100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2"/>
              </a:lnSpc>
            </a:pPr>
            <a:r>
              <a:rPr lang="en-US" sz="290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</a:t>
            </a:r>
            <a:r>
              <a:rPr lang="en-US" sz="290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2 : </a:t>
            </a:r>
            <a:r>
              <a:rPr lang="en-US" sz="290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</a:t>
            </a:r>
            <a:r>
              <a:rPr lang="en-US" sz="290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des OM, tri </a:t>
            </a:r>
            <a:r>
              <a:rPr lang="en-US" sz="290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sélectif</a:t>
            </a:r>
            <a:r>
              <a:rPr lang="en-US" sz="290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et </a:t>
            </a:r>
            <a:r>
              <a:rPr lang="en-US" sz="290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biodéchets</a:t>
            </a:r>
            <a:endParaRPr lang="en-US" sz="2908" b="1" dirty="0">
              <a:solidFill>
                <a:srgbClr val="19191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60405" y="5553803"/>
            <a:ext cx="6720865" cy="100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2"/>
              </a:lnSpc>
            </a:pPr>
            <a:r>
              <a:rPr lang="en-US" sz="290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4 : Sensibilisation et communication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81200" y="4019336"/>
            <a:ext cx="14249400" cy="2604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UN PLAN D’ACTIONS COMMUNAL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767" y="2414234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261821" y="478203"/>
            <a:ext cx="6463333" cy="9135453"/>
          </a:xfrm>
          <a:custGeom>
            <a:avLst/>
            <a:gdLst/>
            <a:ahLst/>
            <a:cxnLst/>
            <a:rect l="l" t="t" r="r" b="b"/>
            <a:pathLst>
              <a:path w="6463333" h="9135453">
                <a:moveTo>
                  <a:pt x="0" y="0"/>
                </a:moveTo>
                <a:lnTo>
                  <a:pt x="6463333" y="0"/>
                </a:lnTo>
                <a:lnTo>
                  <a:pt x="6463333" y="9135452"/>
                </a:lnTo>
                <a:lnTo>
                  <a:pt x="0" y="9135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577767" y="776935"/>
            <a:ext cx="10684054" cy="817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50"/>
              </a:lnSpc>
            </a:pPr>
            <a:r>
              <a:rPr lang="en-US" sz="3200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 PLAN D’ACTIONS DEDIE à St THIBAUD de COUZ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7767" y="3687303"/>
            <a:ext cx="9417475" cy="232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305" lvl="1" indent="-356152" algn="l">
              <a:lnSpc>
                <a:spcPts val="4618"/>
              </a:lnSpc>
              <a:buFont typeface="Arial"/>
              <a:buChar char="•"/>
            </a:pP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Réduire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les OM</a:t>
            </a:r>
          </a:p>
          <a:p>
            <a:pPr marL="712305" lvl="1" indent="-356152" algn="l">
              <a:lnSpc>
                <a:spcPts val="4618"/>
              </a:lnSpc>
              <a:buFont typeface="Arial"/>
              <a:buChar char="•"/>
            </a:pP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Augmenter la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collecte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des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multimatériaux</a:t>
            </a:r>
            <a:endParaRPr lang="en-US" sz="3299" b="1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12305" lvl="1" indent="-356152" algn="l">
              <a:lnSpc>
                <a:spcPts val="4618"/>
              </a:lnSpc>
              <a:buFont typeface="Arial"/>
              <a:buChar char="•"/>
            </a:pP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Détourner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les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biodéchets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des OM</a:t>
            </a:r>
          </a:p>
          <a:p>
            <a:pPr marL="712305" lvl="1" indent="-356152" algn="l">
              <a:lnSpc>
                <a:spcPts val="4618"/>
              </a:lnSpc>
              <a:buFont typeface="Arial"/>
              <a:buChar char="•"/>
            </a:pP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Collecte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adaptée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pour les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commerces</a:t>
            </a:r>
            <a:endParaRPr lang="en-US" sz="3299" b="1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13024" y="6508814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6"/>
                </a:lnTo>
                <a:lnTo>
                  <a:pt x="0" y="1136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2055227" y="2749281"/>
            <a:ext cx="7860331" cy="6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7"/>
              </a:lnSpc>
              <a:spcBef>
                <a:spcPct val="0"/>
              </a:spcBef>
            </a:pPr>
            <a:r>
              <a:rPr lang="en-US" sz="3712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Améliorer</a:t>
            </a:r>
            <a:r>
              <a:rPr lang="en-US" sz="3712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la </a:t>
            </a:r>
            <a:r>
              <a:rPr lang="en-US" sz="3712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qualité</a:t>
            </a:r>
            <a:r>
              <a:rPr lang="en-US" sz="3712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du TRI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7962900"/>
            <a:ext cx="9417475" cy="114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305" lvl="1" indent="-356152" algn="l">
              <a:lnSpc>
                <a:spcPts val="4618"/>
              </a:lnSpc>
              <a:buFont typeface="Arial"/>
              <a:buChar char="•"/>
            </a:pP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Des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référents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communaux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marL="712305" lvl="1" indent="-356152" algn="l">
              <a:lnSpc>
                <a:spcPts val="4618"/>
              </a:lnSpc>
              <a:buFont typeface="Arial"/>
              <a:buChar char="•"/>
            </a:pP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Des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ambassadeurs</a:t>
            </a:r>
            <a:r>
              <a:rPr lang="en-US" sz="3299" b="1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du TRI </a:t>
            </a:r>
            <a:r>
              <a:rPr lang="en-US" sz="3299" b="1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intercommunaux</a:t>
            </a:r>
            <a:endParaRPr lang="en-US" sz="3299" b="1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FC4853E-6B11-0D73-EB46-87834927BB41}"/>
              </a:ext>
            </a:extLst>
          </p:cNvPr>
          <p:cNvSpPr txBox="1"/>
          <p:nvPr/>
        </p:nvSpPr>
        <p:spPr>
          <a:xfrm>
            <a:off x="2055226" y="6759638"/>
            <a:ext cx="7860331" cy="634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7"/>
              </a:lnSpc>
              <a:spcBef>
                <a:spcPct val="0"/>
              </a:spcBef>
            </a:pPr>
            <a:r>
              <a:rPr lang="en-US" sz="3712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Prévention</a:t>
            </a:r>
            <a:r>
              <a:rPr lang="en-US" sz="3712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et Communication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776" y="261598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95591" y="6687229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6"/>
                </a:lnTo>
                <a:lnTo>
                  <a:pt x="0" y="1136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9883441" y="405498"/>
            <a:ext cx="12581757" cy="10412666"/>
          </a:xfrm>
          <a:custGeom>
            <a:avLst/>
            <a:gdLst/>
            <a:ahLst/>
            <a:cxnLst/>
            <a:rect l="l" t="t" r="r" b="b"/>
            <a:pathLst>
              <a:path w="12581757" h="10412666">
                <a:moveTo>
                  <a:pt x="0" y="0"/>
                </a:moveTo>
                <a:lnTo>
                  <a:pt x="12581756" y="0"/>
                </a:lnTo>
                <a:lnTo>
                  <a:pt x="12581756" y="10412666"/>
                </a:lnTo>
                <a:lnTo>
                  <a:pt x="0" y="10412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67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460497" y="6987979"/>
            <a:ext cx="9015994" cy="535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03"/>
              </a:lnSpc>
            </a:pPr>
            <a:r>
              <a:rPr lang="en-US" sz="28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Poursuite</a:t>
            </a:r>
            <a:r>
              <a:rPr lang="en-US" sz="28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du </a:t>
            </a:r>
            <a:r>
              <a:rPr lang="en-US" sz="28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déploiement</a:t>
            </a:r>
            <a:r>
              <a:rPr lang="en-US" sz="28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à </a:t>
            </a:r>
            <a:r>
              <a:rPr lang="en-US" sz="28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l’automme</a:t>
            </a:r>
            <a:r>
              <a:rPr lang="en-US" sz="28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(</a:t>
            </a:r>
            <a:r>
              <a:rPr lang="en-US" sz="28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sep</a:t>
            </a:r>
            <a:r>
              <a:rPr lang="en-US" sz="28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/oct)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5861" y="402034"/>
            <a:ext cx="9003297" cy="53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03"/>
              </a:lnSpc>
            </a:pPr>
            <a:r>
              <a:rPr lang="en-US" sz="28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Redéploiement</a:t>
            </a:r>
            <a:r>
              <a:rPr lang="en-US" sz="28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 </a:t>
            </a:r>
            <a:r>
              <a:rPr lang="en-US" sz="2800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conteneurs</a:t>
            </a:r>
            <a:r>
              <a:rPr lang="en-US" sz="2800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24 Juillet 2026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000" y="1394781"/>
            <a:ext cx="9502441" cy="5860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Déplacement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d’une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colonne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emballages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du point tri de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l’école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sur le parking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Bébois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proximité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église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) 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Déplacement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d’une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colonne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emballages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du point tri de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l’école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route de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Hauteville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proximité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n° 505)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Mise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place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d’une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nouvelle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colonne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emballages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à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l’entrée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lotissement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Perrière</a:t>
            </a:r>
            <a:endParaRPr lang="en-US" sz="24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Déplacement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des 2 bacs OM (carrefour Simon/Pollet)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Harmonisation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des volumes des bacs OM (660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litres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)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Communication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multicanal</a:t>
            </a: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et 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Flyers</a:t>
            </a:r>
          </a:p>
          <a:p>
            <a:pPr algn="l">
              <a:lnSpc>
                <a:spcPts val="4618"/>
              </a:lnSpc>
            </a:pPr>
            <a:endParaRPr lang="en-US" sz="32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2DCF7E3-7555-4A58-3BD1-56D12758CFD5}"/>
              </a:ext>
            </a:extLst>
          </p:cNvPr>
          <p:cNvSpPr txBox="1"/>
          <p:nvPr/>
        </p:nvSpPr>
        <p:spPr>
          <a:xfrm>
            <a:off x="407551" y="7868818"/>
            <a:ext cx="10048158" cy="3501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Mise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place d’un nouveau point TRI – Les Gros Louis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Adaptation des volumes des bacs OM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Prévention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et Communication “Ambassadeurs et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Référents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</a:t>
            </a: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Déploiement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composteurs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individuels</a:t>
            </a:r>
            <a:r>
              <a:rPr lang="en-US" sz="24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et </a:t>
            </a:r>
            <a:r>
              <a:rPr lang="en-US" sz="24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partagés</a:t>
            </a:r>
            <a:endParaRPr lang="en-US" sz="24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813353" lvl="1" indent="-457200" algn="l">
              <a:lnSpc>
                <a:spcPts val="4618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618"/>
              </a:lnSpc>
            </a:pPr>
            <a:endParaRPr lang="en-US" sz="3299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" y="26984"/>
            <a:ext cx="18288000" cy="12211050"/>
          </a:xfrm>
          <a:custGeom>
            <a:avLst/>
            <a:gdLst/>
            <a:ahLst/>
            <a:cxnLst/>
            <a:rect l="l" t="t" r="r" b="b"/>
            <a:pathLst>
              <a:path w="18288000" h="12211050">
                <a:moveTo>
                  <a:pt x="0" y="0"/>
                </a:moveTo>
                <a:lnTo>
                  <a:pt x="18288000" y="0"/>
                </a:lnTo>
                <a:lnTo>
                  <a:pt x="18288000" y="12211050"/>
                </a:lnTo>
                <a:lnTo>
                  <a:pt x="0" y="1221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5088112" y="3742334"/>
            <a:ext cx="8111623" cy="96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9"/>
              </a:lnSpc>
            </a:pPr>
            <a:r>
              <a:rPr lang="en-US" sz="555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Merci de </a:t>
            </a:r>
            <a:r>
              <a:rPr lang="en-US" sz="555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votre</a:t>
            </a:r>
            <a:r>
              <a:rPr lang="en-US" sz="555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attention.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21199" y="1775246"/>
            <a:ext cx="4845441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249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PARTIE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69870" y="4018436"/>
            <a:ext cx="9548098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COMPÉTENCES ET STATUTS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6309" y="291983"/>
            <a:ext cx="1308392" cy="4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1 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7734" y="733410"/>
            <a:ext cx="9570077" cy="89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84"/>
              </a:lnSpc>
            </a:pPr>
            <a:r>
              <a:rPr lang="en-US" sz="5274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Compétences et statuts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6309" y="3845343"/>
            <a:ext cx="17601496" cy="518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7"/>
              </a:lnSpc>
            </a:pPr>
            <a:endParaRPr/>
          </a:p>
          <a:p>
            <a:pPr marL="792241" lvl="1" indent="-396121" algn="just">
              <a:lnSpc>
                <a:spcPts val="5137"/>
              </a:lnSpc>
              <a:buFont typeface="Arial"/>
              <a:buChar char="•"/>
            </a:pPr>
            <a:r>
              <a:rPr lang="en-US" sz="366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Collecte, traitement et valorisation des déchets des ménages et des déchets assimilés</a:t>
            </a:r>
          </a:p>
          <a:p>
            <a:pPr marL="792241" lvl="1" indent="-396121" algn="just">
              <a:lnSpc>
                <a:spcPts val="5137"/>
              </a:lnSpc>
              <a:buFont typeface="Arial"/>
              <a:buChar char="•"/>
            </a:pPr>
            <a:r>
              <a:rPr lang="en-US" sz="366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Construction, aménagement et gestion de déchetteries</a:t>
            </a:r>
          </a:p>
          <a:p>
            <a:pPr marL="792241" lvl="1" indent="-396121" algn="just">
              <a:lnSpc>
                <a:spcPts val="5137"/>
              </a:lnSpc>
              <a:buFont typeface="Arial"/>
              <a:buChar char="•"/>
            </a:pPr>
            <a:r>
              <a:rPr lang="en-US" sz="366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Sensibilisation au tri et à la valorisation des déchets ménagers et des déchets d’activités</a:t>
            </a:r>
          </a:p>
          <a:p>
            <a:pPr marL="792241" lvl="1" indent="-396121" algn="just">
              <a:lnSpc>
                <a:spcPts val="5137"/>
              </a:lnSpc>
              <a:buFont typeface="Arial"/>
              <a:buChar char="•"/>
            </a:pPr>
            <a:r>
              <a:rPr lang="en-US" sz="366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Élimination des décharges et des dépôts sauvages =&gt; en lien avec le pouvoir de police exercé par les communes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47894" y="2802518"/>
            <a:ext cx="9646971" cy="117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2"/>
              </a:lnSpc>
            </a:pPr>
            <a:r>
              <a:rPr lang="en-US" sz="3877" b="1" spc="-13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 et traitement des déchets des ménages et déchets assimilés :</a:t>
            </a:r>
          </a:p>
        </p:txBody>
      </p:sp>
      <p:sp>
        <p:nvSpPr>
          <p:cNvPr id="6" name="Freeform 6"/>
          <p:cNvSpPr/>
          <p:nvPr/>
        </p:nvSpPr>
        <p:spPr>
          <a:xfrm>
            <a:off x="416309" y="2842046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77244" y="1425875"/>
            <a:ext cx="6733349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249">
                <a:solidFill>
                  <a:srgbClr val="FFFFFF"/>
                </a:solidFill>
                <a:latin typeface="Open Sans 1 Light"/>
                <a:ea typeface="Open Sans 1 Light"/>
                <a:cs typeface="Open Sans 1 Light"/>
                <a:sym typeface="Open Sans 1 Light"/>
              </a:rPr>
              <a:t>PARTIE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94340" y="3362884"/>
            <a:ext cx="11699319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5"/>
              </a:lnSpc>
            </a:pPr>
            <a:r>
              <a:rPr lang="en-US" sz="7500" spc="442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COLLECTE DES ORDURES MÉNAGÈRES, TRI ET BIODÉCHETS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16781" y="311033"/>
            <a:ext cx="8804381" cy="941416"/>
            <a:chOff x="0" y="0"/>
            <a:chExt cx="7839075" cy="838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39075" cy="838200"/>
            </a:xfrm>
            <a:custGeom>
              <a:avLst/>
              <a:gdLst/>
              <a:ahLst/>
              <a:cxnLst/>
              <a:rect l="l" t="t" r="r" b="b"/>
              <a:pathLst>
                <a:path w="7839075" h="838200">
                  <a:moveTo>
                    <a:pt x="0" y="0"/>
                  </a:moveTo>
                  <a:lnTo>
                    <a:pt x="0" y="838200"/>
                  </a:lnTo>
                  <a:lnTo>
                    <a:pt x="7839075" y="838200"/>
                  </a:lnTo>
                  <a:lnTo>
                    <a:pt x="7839075" y="0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Freeform 4"/>
          <p:cNvSpPr/>
          <p:nvPr/>
        </p:nvSpPr>
        <p:spPr>
          <a:xfrm>
            <a:off x="12316781" y="3923333"/>
            <a:ext cx="8948727" cy="7364714"/>
          </a:xfrm>
          <a:custGeom>
            <a:avLst/>
            <a:gdLst/>
            <a:ahLst/>
            <a:cxnLst/>
            <a:rect l="l" t="t" r="r" b="b"/>
            <a:pathLst>
              <a:path w="8948727" h="7364714">
                <a:moveTo>
                  <a:pt x="0" y="0"/>
                </a:moveTo>
                <a:lnTo>
                  <a:pt x="8948727" y="0"/>
                </a:lnTo>
                <a:lnTo>
                  <a:pt x="8948727" y="7364714"/>
                </a:lnTo>
                <a:lnTo>
                  <a:pt x="0" y="7364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8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416309" y="3194878"/>
            <a:ext cx="9769051" cy="495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4"/>
              </a:lnSpc>
            </a:pPr>
            <a:r>
              <a:rPr lang="en-US" sz="387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         </a:t>
            </a:r>
            <a:r>
              <a:rPr lang="en-US" sz="3879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Différents</a:t>
            </a:r>
            <a:r>
              <a:rPr lang="en-US" sz="387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modes de </a:t>
            </a:r>
            <a:r>
              <a:rPr lang="en-US" sz="3879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</a:t>
            </a:r>
            <a:endParaRPr lang="en-US" sz="3879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just">
              <a:lnSpc>
                <a:spcPts val="1911"/>
              </a:lnSpc>
            </a:pPr>
            <a:endParaRPr lang="en-US" sz="3879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just">
              <a:lnSpc>
                <a:spcPts val="4039"/>
              </a:lnSpc>
            </a:pPr>
            <a:endParaRPr lang="en-US" sz="3879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</a:t>
            </a:r>
            <a:r>
              <a:rPr lang="en-US" sz="333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</a:t>
            </a:r>
            <a:r>
              <a:rPr lang="en-US" sz="333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bacs de </a:t>
            </a: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regroupement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pour les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ordures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ménagères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(770 sur le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territoire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)</a:t>
            </a:r>
          </a:p>
          <a:p>
            <a:pPr algn="just">
              <a:lnSpc>
                <a:spcPts val="4039"/>
              </a:lnSpc>
            </a:pPr>
            <a:endParaRPr lang="en-US" sz="3338" dirty="0">
              <a:solidFill>
                <a:srgbClr val="19191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</a:t>
            </a:r>
            <a:r>
              <a:rPr lang="en-US" sz="333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</a:t>
            </a:r>
            <a:r>
              <a:rPr lang="en-US" sz="333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porte</a:t>
            </a:r>
            <a:r>
              <a:rPr lang="en-US" sz="3338" b="1" dirty="0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à </a:t>
            </a:r>
            <a:r>
              <a:rPr lang="en-US" sz="3338" b="1" dirty="0" err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porte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pour les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ordures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ménagères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des administrations, restaurants,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entreprises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et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commerçants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assujettis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à la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redevance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3338" dirty="0" err="1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spéciale</a:t>
            </a:r>
            <a:r>
              <a:rPr lang="en-US" sz="3338" dirty="0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6309" y="291983"/>
            <a:ext cx="2063044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2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6309" y="1123950"/>
            <a:ext cx="7226684" cy="137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80"/>
              </a:lnSpc>
            </a:pPr>
            <a:r>
              <a:rPr lang="en-US" sz="5274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 des ordures ménagères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33122" y="1489516"/>
            <a:ext cx="5454878" cy="4270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7"/>
              </a:lnSpc>
            </a:pPr>
            <a:r>
              <a:rPr lang="en-US" sz="449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 de 1400 bacs </a:t>
            </a:r>
            <a:r>
              <a:rPr lang="en-US" sz="4499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roulants</a:t>
            </a:r>
            <a:r>
              <a:rPr lang="en-US" sz="449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 660L</a:t>
            </a:r>
          </a:p>
          <a:p>
            <a:pPr algn="l">
              <a:lnSpc>
                <a:spcPts val="2790"/>
              </a:lnSpc>
            </a:pPr>
            <a:endParaRPr lang="en-US" sz="4499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6277"/>
              </a:lnSpc>
            </a:pPr>
            <a:r>
              <a:rPr lang="en-US" sz="449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3 410T </a:t>
            </a:r>
            <a:r>
              <a:rPr lang="en-US" sz="4499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collectées</a:t>
            </a:r>
            <a:r>
              <a:rPr lang="en-US" sz="449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4499" b="1" dirty="0" err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</a:t>
            </a:r>
            <a:r>
              <a:rPr lang="en-US" sz="4499" b="1" dirty="0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2025</a:t>
            </a:r>
          </a:p>
          <a:p>
            <a:pPr algn="l">
              <a:lnSpc>
                <a:spcPts val="6277"/>
              </a:lnSpc>
            </a:pPr>
            <a:endParaRPr lang="en-US" sz="4499" b="1" dirty="0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88952" y="2979336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6" y="0"/>
                </a:lnTo>
                <a:lnTo>
                  <a:pt x="1079496" y="1136646"/>
                </a:lnTo>
                <a:lnTo>
                  <a:pt x="0" y="1136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920537" y="8613063"/>
            <a:ext cx="9646971" cy="117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2"/>
              </a:lnSpc>
            </a:pPr>
            <a:r>
              <a:rPr lang="en-US" sz="3877" b="1" spc="-13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Prestation de service - marché de 3 ans avec la société Lely Environnement.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88952" y="8652591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6" y="0"/>
                </a:lnTo>
                <a:lnTo>
                  <a:pt x="1079496" y="1136646"/>
                </a:lnTo>
                <a:lnTo>
                  <a:pt x="0" y="1136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536" y="1146827"/>
            <a:ext cx="9524628" cy="129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7"/>
              </a:lnSpc>
            </a:pPr>
            <a:r>
              <a:rPr lang="en-US" sz="5250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 des multimatériaux et verres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95536" y="260263"/>
            <a:ext cx="1659498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2 :</a:t>
            </a:r>
          </a:p>
        </p:txBody>
      </p:sp>
      <p:sp>
        <p:nvSpPr>
          <p:cNvPr id="4" name="Freeform 4"/>
          <p:cNvSpPr/>
          <p:nvPr/>
        </p:nvSpPr>
        <p:spPr>
          <a:xfrm>
            <a:off x="488952" y="3065514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6" y="0"/>
                </a:lnTo>
                <a:lnTo>
                  <a:pt x="1079496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416309" y="3194878"/>
            <a:ext cx="11157783" cy="457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4"/>
              </a:lnSpc>
            </a:pPr>
            <a:r>
              <a:rPr lang="en-US" sz="387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         Collecte en points d’apport volontaire</a:t>
            </a:r>
          </a:p>
          <a:p>
            <a:pPr algn="just">
              <a:lnSpc>
                <a:spcPts val="1911"/>
              </a:lnSpc>
            </a:pPr>
            <a:endParaRPr lang="en-US" sz="387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just">
              <a:lnSpc>
                <a:spcPts val="4039"/>
              </a:lnSpc>
            </a:pPr>
            <a:endParaRPr lang="en-US" sz="387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165 colonnes multimatériaux </a:t>
            </a:r>
            <a:r>
              <a:rPr lang="en-US" sz="3338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(papiers et emballages) Extension des consignes de tri en janv. 2023. Tous les emballages sont désormais à déposer dans la colonne jaune - suppression des colonnes bleues</a:t>
            </a:r>
          </a:p>
          <a:p>
            <a:pPr algn="just">
              <a:lnSpc>
                <a:spcPts val="1740"/>
              </a:lnSpc>
            </a:pPr>
            <a:endParaRPr lang="en-US" sz="3338">
              <a:solidFill>
                <a:srgbClr val="19191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100 colonnes verres 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16781" y="311033"/>
            <a:ext cx="8804381" cy="941416"/>
            <a:chOff x="0" y="0"/>
            <a:chExt cx="7839075" cy="838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39075" cy="838200"/>
            </a:xfrm>
            <a:custGeom>
              <a:avLst/>
              <a:gdLst/>
              <a:ahLst/>
              <a:cxnLst/>
              <a:rect l="l" t="t" r="r" b="b"/>
              <a:pathLst>
                <a:path w="7839075" h="838200">
                  <a:moveTo>
                    <a:pt x="0" y="0"/>
                  </a:moveTo>
                  <a:lnTo>
                    <a:pt x="0" y="838200"/>
                  </a:lnTo>
                  <a:lnTo>
                    <a:pt x="7839075" y="838200"/>
                  </a:lnTo>
                  <a:lnTo>
                    <a:pt x="7839075" y="0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2316781" y="5626224"/>
            <a:ext cx="7531068" cy="6129548"/>
          </a:xfrm>
          <a:custGeom>
            <a:avLst/>
            <a:gdLst/>
            <a:ahLst/>
            <a:cxnLst/>
            <a:rect l="l" t="t" r="r" b="b"/>
            <a:pathLst>
              <a:path w="7531068" h="6129548">
                <a:moveTo>
                  <a:pt x="0" y="0"/>
                </a:moveTo>
                <a:lnTo>
                  <a:pt x="7531068" y="0"/>
                </a:lnTo>
                <a:lnTo>
                  <a:pt x="7531068" y="6129548"/>
                </a:lnTo>
                <a:lnTo>
                  <a:pt x="0" y="612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575" t="-25317" r="-13712" b="-102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12674248" y="1649271"/>
            <a:ext cx="5342631" cy="31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7"/>
              </a:lnSpc>
            </a:pPr>
            <a:r>
              <a:rPr lang="en-US" sz="449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 de 100 points tri</a:t>
            </a:r>
          </a:p>
          <a:p>
            <a:pPr algn="l">
              <a:lnSpc>
                <a:spcPts val="6277"/>
              </a:lnSpc>
            </a:pPr>
            <a:endParaRPr lang="en-US" sz="4499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6277"/>
              </a:lnSpc>
            </a:pPr>
            <a:r>
              <a:rPr lang="en-US" sz="449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1 214 T collectées en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7121" y="8314745"/>
            <a:ext cx="9646971" cy="117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2"/>
              </a:lnSpc>
            </a:pPr>
            <a:r>
              <a:rPr lang="en-US" sz="3877" b="1" spc="-13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Prestation de service - marché de 3 ans (renouvelable) avec la société Minéris.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95536" y="8354273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2294" y="170231"/>
            <a:ext cx="17077427" cy="858469"/>
          </a:xfrm>
          <a:custGeom>
            <a:avLst/>
            <a:gdLst/>
            <a:ahLst/>
            <a:cxnLst/>
            <a:rect l="l" t="t" r="r" b="b"/>
            <a:pathLst>
              <a:path w="17077427" h="858469">
                <a:moveTo>
                  <a:pt x="0" y="0"/>
                </a:moveTo>
                <a:lnTo>
                  <a:pt x="17077426" y="0"/>
                </a:lnTo>
                <a:lnTo>
                  <a:pt x="17077426" y="858469"/>
                </a:lnTo>
                <a:lnTo>
                  <a:pt x="0" y="858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0629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96496" y="19460"/>
            <a:ext cx="17059989" cy="10038529"/>
          </a:xfrm>
          <a:custGeom>
            <a:avLst/>
            <a:gdLst/>
            <a:ahLst/>
            <a:cxnLst/>
            <a:rect l="l" t="t" r="r" b="b"/>
            <a:pathLst>
              <a:path w="17059989" h="10038529">
                <a:moveTo>
                  <a:pt x="0" y="0"/>
                </a:moveTo>
                <a:lnTo>
                  <a:pt x="17059989" y="0"/>
                </a:lnTo>
                <a:lnTo>
                  <a:pt x="17059989" y="10038530"/>
                </a:lnTo>
                <a:lnTo>
                  <a:pt x="0" y="10038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547" b="-119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536" y="915091"/>
            <a:ext cx="9524628" cy="66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7"/>
              </a:lnSpc>
            </a:pPr>
            <a:r>
              <a:rPr lang="en-US" sz="5250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Collecte des biodéchets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95536" y="260263"/>
            <a:ext cx="1659498" cy="42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Partie 2 :</a:t>
            </a:r>
          </a:p>
        </p:txBody>
      </p:sp>
      <p:sp>
        <p:nvSpPr>
          <p:cNvPr id="4" name="Freeform 4"/>
          <p:cNvSpPr/>
          <p:nvPr/>
        </p:nvSpPr>
        <p:spPr>
          <a:xfrm>
            <a:off x="488952" y="2092418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6" y="0"/>
                </a:lnTo>
                <a:lnTo>
                  <a:pt x="1079496" y="1136647"/>
                </a:lnTo>
                <a:lnTo>
                  <a:pt x="0" y="1136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416309" y="3209150"/>
            <a:ext cx="11157783" cy="478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11"/>
              </a:lnSpc>
            </a:pPr>
            <a:r>
              <a:rPr lang="en-US" sz="1580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      </a:t>
            </a:r>
          </a:p>
          <a:p>
            <a:pPr algn="just">
              <a:lnSpc>
                <a:spcPts val="4039"/>
              </a:lnSpc>
            </a:pPr>
            <a:endParaRPr lang="en-US" sz="1580" b="1">
              <a:solidFill>
                <a:srgbClr val="2F5B44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24 sites partagés répartis sur le territoire - </a:t>
            </a:r>
            <a:r>
              <a:rPr lang="en-US" sz="3338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travail conjoint avec les communes pour trouver des emplacements dédiés en centre bourg</a:t>
            </a:r>
          </a:p>
          <a:p>
            <a:pPr algn="just">
              <a:lnSpc>
                <a:spcPts val="4039"/>
              </a:lnSpc>
            </a:pPr>
            <a:endParaRPr lang="en-US" sz="3338">
              <a:solidFill>
                <a:srgbClr val="19191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 b="1">
                <a:solidFill>
                  <a:srgbClr val="19191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 sites autonomes en établissement</a:t>
            </a:r>
          </a:p>
          <a:p>
            <a:pPr algn="just">
              <a:lnSpc>
                <a:spcPts val="4039"/>
              </a:lnSpc>
            </a:pPr>
            <a:endParaRPr lang="en-US" sz="3338" b="1">
              <a:solidFill>
                <a:srgbClr val="19191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720680" lvl="1" indent="-360340" algn="just">
              <a:lnSpc>
                <a:spcPts val="4039"/>
              </a:lnSpc>
              <a:buFont typeface="Arial"/>
              <a:buChar char="•"/>
            </a:pPr>
            <a:r>
              <a:rPr lang="en-US" sz="3338">
                <a:solidFill>
                  <a:srgbClr val="191919"/>
                </a:solidFill>
                <a:latin typeface="Open Sans 1"/>
                <a:ea typeface="Open Sans 1"/>
                <a:cs typeface="Open Sans 1"/>
                <a:sym typeface="Open Sans 1"/>
              </a:rPr>
              <a:t>Gestion et suivi par les référents de site, l’agent biodéchets et la chargée de prévention 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16781" y="311033"/>
            <a:ext cx="8804381" cy="941416"/>
            <a:chOff x="0" y="0"/>
            <a:chExt cx="7839075" cy="838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39075" cy="838200"/>
            </a:xfrm>
            <a:custGeom>
              <a:avLst/>
              <a:gdLst/>
              <a:ahLst/>
              <a:cxnLst/>
              <a:rect l="l" t="t" r="r" b="b"/>
              <a:pathLst>
                <a:path w="7839075" h="838200">
                  <a:moveTo>
                    <a:pt x="0" y="0"/>
                  </a:moveTo>
                  <a:lnTo>
                    <a:pt x="0" y="838200"/>
                  </a:lnTo>
                  <a:lnTo>
                    <a:pt x="7839075" y="838200"/>
                  </a:lnTo>
                  <a:lnTo>
                    <a:pt x="7839075" y="0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2273026" y="5143500"/>
            <a:ext cx="7574823" cy="5143500"/>
          </a:xfrm>
          <a:custGeom>
            <a:avLst/>
            <a:gdLst/>
            <a:ahLst/>
            <a:cxnLst/>
            <a:rect l="l" t="t" r="r" b="b"/>
            <a:pathLst>
              <a:path w="7574823" h="5143500">
                <a:moveTo>
                  <a:pt x="0" y="0"/>
                </a:moveTo>
                <a:lnTo>
                  <a:pt x="7574823" y="0"/>
                </a:lnTo>
                <a:lnTo>
                  <a:pt x="757482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935" t="-31660" r="-5086" b="-2501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12793404" y="1596346"/>
            <a:ext cx="5183757" cy="31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7"/>
              </a:lnSpc>
            </a:pPr>
            <a:r>
              <a:rPr lang="en-US" sz="449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15 T détournées des ordures ménagères en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7121" y="8587652"/>
            <a:ext cx="9646971" cy="58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2"/>
              </a:lnSpc>
            </a:pPr>
            <a:r>
              <a:rPr lang="en-US" sz="3877" b="1" spc="-13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Distribution de composteurs individuels</a:t>
            </a:r>
          </a:p>
        </p:txBody>
      </p:sp>
      <p:sp>
        <p:nvSpPr>
          <p:cNvPr id="11" name="Freeform 11"/>
          <p:cNvSpPr/>
          <p:nvPr/>
        </p:nvSpPr>
        <p:spPr>
          <a:xfrm>
            <a:off x="495536" y="8376366"/>
            <a:ext cx="1079497" cy="1136647"/>
          </a:xfrm>
          <a:custGeom>
            <a:avLst/>
            <a:gdLst/>
            <a:ahLst/>
            <a:cxnLst/>
            <a:rect l="l" t="t" r="r" b="b"/>
            <a:pathLst>
              <a:path w="1079497" h="1136647">
                <a:moveTo>
                  <a:pt x="0" y="0"/>
                </a:moveTo>
                <a:lnTo>
                  <a:pt x="1079497" y="0"/>
                </a:lnTo>
                <a:lnTo>
                  <a:pt x="1079497" y="1136646"/>
                </a:lnTo>
                <a:lnTo>
                  <a:pt x="0" y="1136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927121" y="2297982"/>
            <a:ext cx="9008170" cy="99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9"/>
              </a:lnSpc>
            </a:pPr>
            <a:r>
              <a:rPr lang="en-US" sz="3879" b="1">
                <a:solidFill>
                  <a:srgbClr val="2F5B4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Déploiement sites de compostage partagés et autonomes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3252" y="9268527"/>
            <a:ext cx="10379773" cy="539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4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(600L = 30€ et 400L = 25€) et lombricomposteurs (30€)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e1245e4-848e-4401-8725-f3fbead52824}" enabled="0" method="" siteId="{ee1245e4-848e-4401-8725-f3fbead528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935</Words>
  <Application>Microsoft Office PowerPoint</Application>
  <PresentationFormat>Personnalisé</PresentationFormat>
  <Paragraphs>134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Open Sans 1 Bold</vt:lpstr>
      <vt:lpstr>Open Sans 2 Bold</vt:lpstr>
      <vt:lpstr>Arial</vt:lpstr>
      <vt:lpstr>Calibri</vt:lpstr>
      <vt:lpstr>Open Sans 1 Light</vt:lpstr>
      <vt:lpstr>Open Sans 1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déchets 02.06.2026</dc:title>
  <dc:creator>CAUTERMAN ARNOLD</dc:creator>
  <cp:lastModifiedBy>user</cp:lastModifiedBy>
  <cp:revision>4</cp:revision>
  <dcterms:created xsi:type="dcterms:W3CDTF">2006-08-16T00:00:00Z</dcterms:created>
  <dcterms:modified xsi:type="dcterms:W3CDTF">2026-06-29T07:48:20Z</dcterms:modified>
  <dc:identifier>DAHLU-xzbPw</dc:identifier>
</cp:coreProperties>
</file>